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  <p:sldId id="268" r:id="rId48"/>
    <p:sldId id="269" r:id="rId49"/>
    <p:sldId id="270" r:id="rId50"/>
    <p:sldId id="271" r:id="rId51"/>
    <p:sldId id="272" r:id="rId52"/>
    <p:sldId id="273" r:id="rId53"/>
    <p:sldId id="274" r:id="rId54"/>
    <p:sldId id="275" r:id="rId55"/>
    <p:sldId id="276" r:id="rId56"/>
    <p:sldId id="277" r:id="rId57"/>
    <p:sldId id="278" r:id="rId5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M Sans" charset="1" panose="00000000000000000000"/>
      <p:regular r:id="rId10"/>
    </p:embeddedFont>
    <p:embeddedFont>
      <p:font typeface="DM Sans Bold" charset="1" panose="00000000000000000000"/>
      <p:regular r:id="rId11"/>
    </p:embeddedFont>
    <p:embeddedFont>
      <p:font typeface="DM Sans Italics" charset="1" panose="00000000000000000000"/>
      <p:regular r:id="rId12"/>
    </p:embeddedFont>
    <p:embeddedFont>
      <p:font typeface="DM Sans Bold Italics" charset="1" panose="00000000000000000000"/>
      <p:regular r:id="rId13"/>
    </p:embeddedFont>
    <p:embeddedFont>
      <p:font typeface="Gaegu" charset="1" panose="00000000000000000000"/>
      <p:regular r:id="rId14"/>
    </p:embeddedFont>
    <p:embeddedFont>
      <p:font typeface="Gaegu Bold" charset="1" panose="00000000000000000000"/>
      <p:regular r:id="rId15"/>
    </p:embeddedFont>
    <p:embeddedFont>
      <p:font typeface="Gaegu Light" charset="1" panose="00000000000000000000"/>
      <p:regular r:id="rId16"/>
    </p:embeddedFont>
    <p:embeddedFont>
      <p:font typeface="Now" charset="1" panose="00000500000000000000"/>
      <p:regular r:id="rId17"/>
    </p:embeddedFont>
    <p:embeddedFont>
      <p:font typeface="Now Bold" charset="1" panose="00000800000000000000"/>
      <p:regular r:id="rId18"/>
    </p:embeddedFont>
    <p:embeddedFont>
      <p:font typeface="Now Thin" charset="1" panose="00000300000000000000"/>
      <p:regular r:id="rId19"/>
    </p:embeddedFont>
    <p:embeddedFont>
      <p:font typeface="Now Light" charset="1" panose="00000400000000000000"/>
      <p:regular r:id="rId20"/>
    </p:embeddedFont>
    <p:embeddedFont>
      <p:font typeface="Now Medium" charset="1" panose="00000600000000000000"/>
      <p:regular r:id="rId21"/>
    </p:embeddedFont>
    <p:embeddedFont>
      <p:font typeface="Now Heavy" charset="1" panose="00000A00000000000000"/>
      <p:regular r:id="rId22"/>
    </p:embeddedFont>
    <p:embeddedFont>
      <p:font typeface="Open Sauce" charset="1" panose="00000500000000000000"/>
      <p:regular r:id="rId23"/>
    </p:embeddedFont>
    <p:embeddedFont>
      <p:font typeface="Open Sauce Bold" charset="1" panose="00000800000000000000"/>
      <p:regular r:id="rId24"/>
    </p:embeddedFont>
    <p:embeddedFont>
      <p:font typeface="Open Sauce Italics" charset="1" panose="00000500000000000000"/>
      <p:regular r:id="rId25"/>
    </p:embeddedFont>
    <p:embeddedFont>
      <p:font typeface="Open Sauce Bold Italics" charset="1" panose="00000800000000000000"/>
      <p:regular r:id="rId26"/>
    </p:embeddedFont>
    <p:embeddedFont>
      <p:font typeface="Open Sauce Light" charset="1" panose="00000400000000000000"/>
      <p:regular r:id="rId27"/>
    </p:embeddedFont>
    <p:embeddedFont>
      <p:font typeface="Open Sauce Light Italics" charset="1" panose="00000400000000000000"/>
      <p:regular r:id="rId28"/>
    </p:embeddedFont>
    <p:embeddedFont>
      <p:font typeface="Open Sauce Medium" charset="1" panose="00000600000000000000"/>
      <p:regular r:id="rId29"/>
    </p:embeddedFont>
    <p:embeddedFont>
      <p:font typeface="Open Sauce Medium Italics" charset="1" panose="00000600000000000000"/>
      <p:regular r:id="rId30"/>
    </p:embeddedFont>
    <p:embeddedFont>
      <p:font typeface="Open Sauce Semi-Bold" charset="1" panose="00000700000000000000"/>
      <p:regular r:id="rId31"/>
    </p:embeddedFont>
    <p:embeddedFont>
      <p:font typeface="Open Sauce Semi-Bold Italics" charset="1" panose="00000700000000000000"/>
      <p:regular r:id="rId32"/>
    </p:embeddedFont>
    <p:embeddedFont>
      <p:font typeface="Open Sauce Heavy" charset="1" panose="00000A00000000000000"/>
      <p:regular r:id="rId33"/>
    </p:embeddedFont>
    <p:embeddedFont>
      <p:font typeface="Open Sauce Heavy Italics" charset="1" panose="00000A00000000000000"/>
      <p:regular r:id="rId34"/>
    </p:embeddedFont>
    <p:embeddedFont>
      <p:font typeface="Yeseva One" charset="1" panose="000005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45" Target="slides/slide10.xml" Type="http://schemas.openxmlformats.org/officeDocument/2006/relationships/slide"/><Relationship Id="rId46" Target="slides/slide11.xml" Type="http://schemas.openxmlformats.org/officeDocument/2006/relationships/slide"/><Relationship Id="rId47" Target="slides/slide12.xml" Type="http://schemas.openxmlformats.org/officeDocument/2006/relationships/slide"/><Relationship Id="rId48" Target="slides/slide13.xml" Type="http://schemas.openxmlformats.org/officeDocument/2006/relationships/slide"/><Relationship Id="rId49" Target="slides/slide14.xml" Type="http://schemas.openxmlformats.org/officeDocument/2006/relationships/slide"/><Relationship Id="rId5" Target="tableStyles.xml" Type="http://schemas.openxmlformats.org/officeDocument/2006/relationships/tableStyles"/><Relationship Id="rId50" Target="slides/slide15.xml" Type="http://schemas.openxmlformats.org/officeDocument/2006/relationships/slide"/><Relationship Id="rId51" Target="slides/slide16.xml" Type="http://schemas.openxmlformats.org/officeDocument/2006/relationships/slide"/><Relationship Id="rId52" Target="slides/slide17.xml" Type="http://schemas.openxmlformats.org/officeDocument/2006/relationships/slide"/><Relationship Id="rId53" Target="slides/slide18.xml" Type="http://schemas.openxmlformats.org/officeDocument/2006/relationships/slide"/><Relationship Id="rId54" Target="slides/slide19.xml" Type="http://schemas.openxmlformats.org/officeDocument/2006/relationships/slide"/><Relationship Id="rId55" Target="slides/slide20.xml" Type="http://schemas.openxmlformats.org/officeDocument/2006/relationships/slide"/><Relationship Id="rId56" Target="slides/slide21.xml" Type="http://schemas.openxmlformats.org/officeDocument/2006/relationships/slide"/><Relationship Id="rId57" Target="slides/slide22.xml" Type="http://schemas.openxmlformats.org/officeDocument/2006/relationships/slide"/><Relationship Id="rId58" Target="slides/slide23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jpeg>
</file>

<file path=ppt/media/image30.png>
</file>

<file path=ppt/media/image31.svg>
</file>

<file path=ppt/media/image32.jpeg>
</file>

<file path=ppt/media/image3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jpeg" Type="http://schemas.openxmlformats.org/officeDocument/2006/relationships/image"/><Relationship Id="rId7" Target="../media/image11.jpeg" Type="http://schemas.openxmlformats.org/officeDocument/2006/relationships/image"/><Relationship Id="rId8" Target="../media/image12.jpe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jpe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3.jpe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Relationship Id="rId7" Target="../media/image19.png" Type="http://schemas.openxmlformats.org/officeDocument/2006/relationships/image"/><Relationship Id="rId8" Target="../media/image20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2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49472" cy="508135"/>
            </a:xfrm>
            <a:custGeom>
              <a:avLst/>
              <a:gdLst/>
              <a:ahLst/>
              <a:cxnLst/>
              <a:rect r="r" b="b" t="t" l="l"/>
              <a:pathLst>
                <a:path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208957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406267" y="933403"/>
            <a:ext cx="7491669" cy="8608708"/>
            <a:chOff x="0" y="0"/>
            <a:chExt cx="8951970" cy="102867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794" y="-127"/>
              <a:ext cx="8954764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954764">
                  <a:moveTo>
                    <a:pt x="8954764" y="10251440"/>
                  </a:moveTo>
                  <a:cubicBezTo>
                    <a:pt x="8954764" y="10284587"/>
                    <a:pt x="8943664" y="10286873"/>
                    <a:pt x="8914724" y="10286873"/>
                  </a:cubicBezTo>
                  <a:cubicBezTo>
                    <a:pt x="5944477" y="10286238"/>
                    <a:pt x="2974362" y="10286238"/>
                    <a:pt x="4116" y="10286238"/>
                  </a:cubicBezTo>
                  <a:cubicBezTo>
                    <a:pt x="0" y="10272395"/>
                    <a:pt x="6494" y="10259822"/>
                    <a:pt x="9534" y="10246995"/>
                  </a:cubicBezTo>
                  <a:cubicBezTo>
                    <a:pt x="140094" y="9685401"/>
                    <a:pt x="270786" y="9123934"/>
                    <a:pt x="401743" y="8562467"/>
                  </a:cubicBezTo>
                  <a:cubicBezTo>
                    <a:pt x="588465" y="7761986"/>
                    <a:pt x="775584" y="6961632"/>
                    <a:pt x="962174" y="6161151"/>
                  </a:cubicBezTo>
                  <a:cubicBezTo>
                    <a:pt x="1192637" y="5172583"/>
                    <a:pt x="1422571" y="4184015"/>
                    <a:pt x="1652902" y="3195574"/>
                  </a:cubicBezTo>
                  <a:cubicBezTo>
                    <a:pt x="1886932" y="2191385"/>
                    <a:pt x="2121095" y="1187323"/>
                    <a:pt x="2355787" y="183261"/>
                  </a:cubicBezTo>
                  <a:cubicBezTo>
                    <a:pt x="2370058" y="122174"/>
                    <a:pt x="2379176" y="59690"/>
                    <a:pt x="2402302" y="635"/>
                  </a:cubicBezTo>
                  <a:cubicBezTo>
                    <a:pt x="4573198" y="635"/>
                    <a:pt x="6744093" y="635"/>
                    <a:pt x="8914988" y="0"/>
                  </a:cubicBezTo>
                  <a:cubicBezTo>
                    <a:pt x="8944457" y="0"/>
                    <a:pt x="8954500" y="3429"/>
                    <a:pt x="8954500" y="35814"/>
                  </a:cubicBezTo>
                  <a:cubicBezTo>
                    <a:pt x="8953707" y="3441065"/>
                    <a:pt x="8953707" y="6846316"/>
                    <a:pt x="8954764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0" t="-2863" r="-154001" b="-852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573748" y="1146060"/>
            <a:ext cx="846187" cy="981086"/>
          </a:xfrm>
          <a:custGeom>
            <a:avLst/>
            <a:gdLst/>
            <a:ahLst/>
            <a:cxnLst/>
            <a:rect r="r" b="b" t="t" l="l"/>
            <a:pathLst>
              <a:path h="981086" w="846187">
                <a:moveTo>
                  <a:pt x="0" y="0"/>
                </a:moveTo>
                <a:lnTo>
                  <a:pt x="846186" y="0"/>
                </a:lnTo>
                <a:lnTo>
                  <a:pt x="846186" y="981086"/>
                </a:lnTo>
                <a:lnTo>
                  <a:pt x="0" y="9810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7037983"/>
            <a:ext cx="7913921" cy="46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27"/>
              </a:lnSpc>
              <a:spcBef>
                <a:spcPct val="0"/>
              </a:spcBef>
            </a:pPr>
            <a:r>
              <a:rPr lang="en-US" sz="3030">
                <a:solidFill>
                  <a:srgbClr val="56AEFF"/>
                </a:solidFill>
                <a:latin typeface="DM Sans Italics"/>
              </a:rPr>
              <a:t>Group : 04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729547"/>
            <a:ext cx="10959085" cy="1223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FFFBFB"/>
                </a:solidFill>
                <a:latin typeface="Now Bold"/>
              </a:rPr>
              <a:t>CLASSIFICATION OF TUBERCULOSIS DISEASE FROM 2019-2021 USING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598623" y="1245875"/>
            <a:ext cx="2126388" cy="791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31"/>
              </a:lnSpc>
            </a:pPr>
            <a:r>
              <a:rPr lang="en-US" sz="2545" spc="-50">
                <a:solidFill>
                  <a:srgbClr val="56AEFF"/>
                </a:solidFill>
                <a:latin typeface="DM Sans Italics"/>
              </a:rPr>
              <a:t>PROJECT </a:t>
            </a:r>
          </a:p>
          <a:p>
            <a:pPr>
              <a:lnSpc>
                <a:spcPts val="3131"/>
              </a:lnSpc>
            </a:pPr>
            <a:r>
              <a:rPr lang="en-US" sz="2545" spc="-50">
                <a:solidFill>
                  <a:srgbClr val="56AEFF"/>
                </a:solidFill>
                <a:latin typeface="DM Sans Italics"/>
              </a:rPr>
              <a:t>DATA MINING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247283"/>
            <a:ext cx="9999655" cy="1514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89BBE8"/>
                </a:solidFill>
                <a:latin typeface="Now Bold"/>
              </a:rPr>
              <a:t>ARTIFICIAL NEURAL NETWORK (ANN)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905313" y="3700770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6356100" y="5124450"/>
            <a:ext cx="5575800" cy="4254368"/>
          </a:xfrm>
          <a:custGeom>
            <a:avLst/>
            <a:gdLst/>
            <a:ahLst/>
            <a:cxnLst/>
            <a:rect r="r" b="b" t="t" l="l"/>
            <a:pathLst>
              <a:path h="4254368" w="5575800">
                <a:moveTo>
                  <a:pt x="0" y="0"/>
                </a:moveTo>
                <a:lnTo>
                  <a:pt x="5575800" y="0"/>
                </a:lnTo>
                <a:lnTo>
                  <a:pt x="5575800" y="4254368"/>
                </a:lnTo>
                <a:lnTo>
                  <a:pt x="0" y="425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150975" y="5124450"/>
            <a:ext cx="5352269" cy="4254368"/>
          </a:xfrm>
          <a:custGeom>
            <a:avLst/>
            <a:gdLst/>
            <a:ahLst/>
            <a:cxnLst/>
            <a:rect r="r" b="b" t="t" l="l"/>
            <a:pathLst>
              <a:path h="4254368" w="5352269">
                <a:moveTo>
                  <a:pt x="0" y="0"/>
                </a:moveTo>
                <a:lnTo>
                  <a:pt x="5352269" y="0"/>
                </a:lnTo>
                <a:lnTo>
                  <a:pt x="5352269" y="4254368"/>
                </a:lnTo>
                <a:lnTo>
                  <a:pt x="0" y="42543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224850" y="1019175"/>
            <a:ext cx="9838301" cy="1126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722"/>
              </a:lnSpc>
              <a:spcBef>
                <a:spcPct val="0"/>
              </a:spcBef>
            </a:pPr>
            <a:r>
              <a:rPr lang="en-US" sz="7268">
                <a:solidFill>
                  <a:srgbClr val="FFFFFF"/>
                </a:solidFill>
                <a:latin typeface="Now Bold"/>
              </a:rPr>
              <a:t>DATA PREPARATION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69460" y="2962187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27114" y="3088400"/>
            <a:ext cx="8287264" cy="56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92"/>
              </a:lnSpc>
              <a:spcBef>
                <a:spcPct val="0"/>
              </a:spcBef>
            </a:pPr>
            <a:r>
              <a:rPr lang="en-US" sz="3400">
                <a:solidFill>
                  <a:srgbClr val="FFFFFF"/>
                </a:solidFill>
                <a:latin typeface="DM Sans Bold"/>
              </a:rPr>
              <a:t>Memilih Data dan Membersihkan Data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79512" y="4107180"/>
            <a:ext cx="8242439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414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Menghapus missing value &amp;  duplicated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92005" y="5105400"/>
            <a:ext cx="4742046" cy="3559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87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DM Sans"/>
              </a:rPr>
              <a:t>Setelah melakukan merge data pada 4 data yang digunakan, maka objek data yang tidak sesuai akan dihapus. Objek data yang memiliki missing value adalah atribut ‘PSTV18’.</a:t>
            </a:r>
          </a:p>
          <a:p>
            <a:pPr>
              <a:lnSpc>
                <a:spcPts val="3587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DM Sans"/>
              </a:rPr>
              <a:t>Data yang duplicated juga akan dihapus.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034847" y="4383907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224850" y="1019175"/>
            <a:ext cx="9838301" cy="1126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722"/>
              </a:lnSpc>
              <a:spcBef>
                <a:spcPct val="0"/>
              </a:spcBef>
            </a:pPr>
            <a:r>
              <a:rPr lang="en-US" sz="7268">
                <a:solidFill>
                  <a:srgbClr val="FFFFFF"/>
                </a:solidFill>
                <a:latin typeface="Now Bold"/>
              </a:rPr>
              <a:t>DATA PREPARATION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9080" y="3645324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06734" y="3771538"/>
            <a:ext cx="8287264" cy="56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92"/>
              </a:lnSpc>
              <a:spcBef>
                <a:spcPct val="0"/>
              </a:spcBef>
            </a:pPr>
            <a:r>
              <a:rPr lang="en-US" sz="3400">
                <a:solidFill>
                  <a:srgbClr val="FFFFFF"/>
                </a:solidFill>
                <a:latin typeface="DM Sans Bold"/>
              </a:rPr>
              <a:t>Memilih Data dan Membersihkan Data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9132" y="4790318"/>
            <a:ext cx="8242439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414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Mengeliminasi Data yang Tidak Relevan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71625" y="5788538"/>
            <a:ext cx="15867295" cy="1321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87"/>
              </a:lnSpc>
            </a:pPr>
            <a:r>
              <a:rPr lang="en-US" sz="2599">
                <a:solidFill>
                  <a:srgbClr val="FFFFFF"/>
                </a:solidFill>
                <a:latin typeface="DM Sans"/>
              </a:rPr>
              <a:t>Atribut yang tidak relevan dan dieliminasi adalah ['PSTV18', 'PSTV17', 'PSTV16', 'PSTV11', 'PSTV12', 'PSTV08', 'PSTV13', 'PSTV07', 'PSTV04','PSTV06', 'PNK13A', 'PNK12', 'PSTV05', 'PNK06', 'PNK09', 'PNK08', 'PNK10'].</a:t>
            </a:r>
          </a:p>
          <a:p>
            <a:pPr>
              <a:lnSpc>
                <a:spcPts val="358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805885" y="3700770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224850" y="1019175"/>
            <a:ext cx="9838301" cy="1126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722"/>
              </a:lnSpc>
              <a:spcBef>
                <a:spcPct val="0"/>
              </a:spcBef>
            </a:pPr>
            <a:r>
              <a:rPr lang="en-US" sz="7268">
                <a:solidFill>
                  <a:srgbClr val="FFFFFF"/>
                </a:solidFill>
                <a:latin typeface="Now Bold"/>
              </a:rPr>
              <a:t>DATA PREPARATION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9460" y="2962187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27114" y="3088400"/>
            <a:ext cx="8287264" cy="56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92"/>
              </a:lnSpc>
              <a:spcBef>
                <a:spcPct val="0"/>
              </a:spcBef>
            </a:pPr>
            <a:r>
              <a:rPr lang="en-US" sz="3400">
                <a:solidFill>
                  <a:srgbClr val="FFFFFF"/>
                </a:solidFill>
                <a:latin typeface="DM Sans Bold"/>
              </a:rPr>
              <a:t>Merekonstruksi Data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9512" y="4107180"/>
            <a:ext cx="8242439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414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Transformasi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92005" y="5105400"/>
            <a:ext cx="12380817" cy="2664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87"/>
              </a:lnSpc>
            </a:pPr>
            <a:r>
              <a:rPr lang="en-US" sz="2599">
                <a:solidFill>
                  <a:srgbClr val="FFFFFF"/>
                </a:solidFill>
                <a:latin typeface="DM Sans"/>
              </a:rPr>
              <a:t>Mengubah kategori object menjadi n</a:t>
            </a:r>
            <a:r>
              <a:rPr lang="en-US" sz="2599">
                <a:solidFill>
                  <a:srgbClr val="FFFFFF"/>
                </a:solidFill>
                <a:latin typeface="DM Sans"/>
              </a:rPr>
              <a:t>umerikal. </a:t>
            </a:r>
          </a:p>
          <a:p>
            <a:pPr>
              <a:lnSpc>
                <a:spcPts val="3587"/>
              </a:lnSpc>
            </a:pPr>
          </a:p>
          <a:p>
            <a:pPr>
              <a:lnSpc>
                <a:spcPts val="3587"/>
              </a:lnSpc>
            </a:pPr>
            <a:r>
              <a:rPr lang="en-US" sz="2599">
                <a:solidFill>
                  <a:srgbClr val="FFFFFF"/>
                </a:solidFill>
                <a:latin typeface="DM Sans"/>
              </a:rPr>
              <a:t>Atribut yang digunakan adalah PNK11 dan isinya diubah menjadi numerikal yaitu:</a:t>
            </a:r>
          </a:p>
          <a:p>
            <a:pPr>
              <a:lnSpc>
                <a:spcPts val="3587"/>
              </a:lnSpc>
            </a:pPr>
            <a:r>
              <a:rPr lang="en-US" sz="2599">
                <a:solidFill>
                  <a:srgbClr val="FFFFFF"/>
                </a:solidFill>
                <a:latin typeface="DM Sans"/>
              </a:rPr>
              <a:t>'RITP', = 2</a:t>
            </a:r>
          </a:p>
          <a:p>
            <a:pPr>
              <a:lnSpc>
                <a:spcPts val="3587"/>
              </a:lnSpc>
            </a:pPr>
            <a:r>
              <a:rPr lang="en-US" sz="2599">
                <a:solidFill>
                  <a:srgbClr val="FFFFFF"/>
                </a:solidFill>
                <a:latin typeface="DM Sans"/>
              </a:rPr>
              <a:t>'RJTP', = 1</a:t>
            </a:r>
          </a:p>
          <a:p>
            <a:pPr>
              <a:lnSpc>
                <a:spcPts val="3587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DM Sans"/>
              </a:rPr>
              <a:t> 'PROMOTIF' = 0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855227" y="3700770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224850" y="1019175"/>
            <a:ext cx="9838301" cy="1126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722"/>
              </a:lnSpc>
              <a:spcBef>
                <a:spcPct val="0"/>
              </a:spcBef>
            </a:pPr>
            <a:r>
              <a:rPr lang="en-US" sz="7268">
                <a:solidFill>
                  <a:srgbClr val="FFFFFF"/>
                </a:solidFill>
                <a:latin typeface="Now Bold"/>
              </a:rPr>
              <a:t>DATA PREPARATION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9460" y="2962187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27114" y="3088400"/>
            <a:ext cx="8287264" cy="56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92"/>
              </a:lnSpc>
              <a:spcBef>
                <a:spcPct val="0"/>
              </a:spcBef>
            </a:pPr>
            <a:r>
              <a:rPr lang="en-US" sz="3400">
                <a:solidFill>
                  <a:srgbClr val="FFFFFF"/>
                </a:solidFill>
                <a:latin typeface="DM Sans Bold"/>
              </a:rPr>
              <a:t>Menentukan Label Data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27114" y="4169357"/>
            <a:ext cx="15216681" cy="1650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15"/>
              </a:lnSpc>
              <a:spcBef>
                <a:spcPct val="0"/>
              </a:spcBef>
            </a:pPr>
            <a:r>
              <a:rPr lang="en-US" sz="3199">
                <a:solidFill>
                  <a:srgbClr val="FFFFFF"/>
                </a:solidFill>
                <a:latin typeface="DM Sans"/>
              </a:rPr>
              <a:t>Dataset yang digunakan sudah memiliki label data yang dapat langsung digunakan untuk pemodelan nantinya, sehingga tahapan pelabelan data tidak perlu dilakukan lagi.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855227" y="3700770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224850" y="1019175"/>
            <a:ext cx="9838301" cy="1126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722"/>
              </a:lnSpc>
              <a:spcBef>
                <a:spcPct val="0"/>
              </a:spcBef>
            </a:pPr>
            <a:r>
              <a:rPr lang="en-US" sz="7268">
                <a:solidFill>
                  <a:srgbClr val="FFFFFF"/>
                </a:solidFill>
                <a:latin typeface="Now Bold"/>
              </a:rPr>
              <a:t>DATA PREPARATION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9460" y="2962187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27114" y="3088400"/>
            <a:ext cx="8287264" cy="56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92"/>
              </a:lnSpc>
              <a:spcBef>
                <a:spcPct val="0"/>
              </a:spcBef>
            </a:pPr>
            <a:r>
              <a:rPr lang="en-US" sz="3400">
                <a:solidFill>
                  <a:srgbClr val="FFFFFF"/>
                </a:solidFill>
                <a:latin typeface="DM Sans Bold"/>
              </a:rPr>
              <a:t>Mengintegrasikan Data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27114" y="4178882"/>
            <a:ext cx="15216681" cy="3655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39"/>
              </a:lnSpc>
            </a:pPr>
            <a:r>
              <a:rPr lang="en-US" sz="2999">
                <a:solidFill>
                  <a:srgbClr val="FFFFFF"/>
                </a:solidFill>
                <a:latin typeface="DM Sans"/>
              </a:rPr>
              <a:t>Terdapat 4 data dengan format dta yang diintegrasikan dan menghasilkan satu dataset. Namun pertama sekali, data yang di merged adalah data kepesertaan dari tahun 2019-2021.</a:t>
            </a:r>
          </a:p>
          <a:p>
            <a:pPr>
              <a:lnSpc>
                <a:spcPts val="413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DM Sans"/>
              </a:rPr>
              <a:t>Kemudian hasil merge data kepesertaan digabungkan lagi dengan data fktpnonkapasiti, namun dikarenakan pada data kepesertaan sudah terdapat 3 atribut ('PSTV01', 'PSTV02', 'PSTV15'), maka pada data fktpnonkapasiti tidak perlu dimasukkan 3 kolom atribut tersebut.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855227" y="3700770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224850" y="1019175"/>
            <a:ext cx="9838301" cy="1126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722"/>
              </a:lnSpc>
              <a:spcBef>
                <a:spcPct val="0"/>
              </a:spcBef>
            </a:pPr>
            <a:r>
              <a:rPr lang="en-US" sz="7268">
                <a:solidFill>
                  <a:srgbClr val="FFFFFF"/>
                </a:solidFill>
                <a:latin typeface="Now Bold"/>
              </a:rPr>
              <a:t>MODELING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9460" y="2962187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27114" y="3088400"/>
            <a:ext cx="8287264" cy="56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92"/>
              </a:lnSpc>
              <a:spcBef>
                <a:spcPct val="0"/>
              </a:spcBef>
            </a:pPr>
            <a:r>
              <a:rPr lang="en-US" sz="3400">
                <a:solidFill>
                  <a:srgbClr val="FFFFFF"/>
                </a:solidFill>
                <a:latin typeface="DM Sans Bold"/>
              </a:rPr>
              <a:t>Skenario Pengujian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27114" y="4178882"/>
            <a:ext cx="15216681" cy="5227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39"/>
              </a:lnSpc>
            </a:pPr>
            <a:r>
              <a:rPr lang="en-US" sz="2999" spc="293">
                <a:solidFill>
                  <a:srgbClr val="FFFFFF"/>
                </a:solidFill>
                <a:latin typeface="DM Sans"/>
              </a:rPr>
              <a:t>Model klasifikasi yang diharapkan berdasarkan yang dibangun memenuhi syarat berupa nilai dari:</a:t>
            </a:r>
          </a:p>
          <a:p>
            <a:pPr>
              <a:lnSpc>
                <a:spcPts val="4139"/>
              </a:lnSpc>
            </a:pPr>
            <a:r>
              <a:rPr lang="en-US" sz="2999" spc="293">
                <a:solidFill>
                  <a:srgbClr val="FFFFFF"/>
                </a:solidFill>
                <a:latin typeface="DM Sans"/>
              </a:rPr>
              <a:t>Precision &gt; 0.6</a:t>
            </a:r>
          </a:p>
          <a:p>
            <a:pPr>
              <a:lnSpc>
                <a:spcPts val="4139"/>
              </a:lnSpc>
            </a:pPr>
            <a:r>
              <a:rPr lang="en-US" sz="2999" spc="293">
                <a:solidFill>
                  <a:srgbClr val="FFFFFF"/>
                </a:solidFill>
                <a:latin typeface="DM Sans"/>
              </a:rPr>
              <a:t>Accuracy &gt; 0.6</a:t>
            </a:r>
          </a:p>
          <a:p>
            <a:pPr>
              <a:lnSpc>
                <a:spcPts val="4139"/>
              </a:lnSpc>
            </a:pPr>
            <a:r>
              <a:rPr lang="en-US" sz="2999" spc="293">
                <a:solidFill>
                  <a:srgbClr val="FFFFFF"/>
                </a:solidFill>
                <a:latin typeface="DM Sans"/>
              </a:rPr>
              <a:t>Recall &gt; 0.6</a:t>
            </a:r>
          </a:p>
          <a:p>
            <a:pPr>
              <a:lnSpc>
                <a:spcPts val="4139"/>
              </a:lnSpc>
            </a:pPr>
          </a:p>
          <a:p>
            <a:pPr>
              <a:lnSpc>
                <a:spcPts val="4139"/>
              </a:lnSpc>
            </a:pPr>
            <a:r>
              <a:rPr lang="en-US" sz="2999" spc="293">
                <a:solidFill>
                  <a:srgbClr val="FFFFFF"/>
                </a:solidFill>
                <a:latin typeface="DM Sans"/>
              </a:rPr>
              <a:t>Pembagian Dataset yaitu:</a:t>
            </a:r>
          </a:p>
          <a:p>
            <a:pPr>
              <a:lnSpc>
                <a:spcPts val="4139"/>
              </a:lnSpc>
            </a:pPr>
            <a:r>
              <a:rPr lang="en-US" sz="2999" spc="293">
                <a:solidFill>
                  <a:srgbClr val="FFFFFF"/>
                </a:solidFill>
                <a:latin typeface="DM Sans"/>
              </a:rPr>
              <a:t>Data Train : 70%</a:t>
            </a:r>
          </a:p>
          <a:p>
            <a:pPr>
              <a:lnSpc>
                <a:spcPts val="4139"/>
              </a:lnSpc>
            </a:pPr>
            <a:r>
              <a:rPr lang="en-US" sz="2999" spc="293">
                <a:solidFill>
                  <a:srgbClr val="FFFFFF"/>
                </a:solidFill>
                <a:latin typeface="DM Sans"/>
              </a:rPr>
              <a:t>Data Test : 30%</a:t>
            </a:r>
          </a:p>
          <a:p>
            <a:pPr>
              <a:lnSpc>
                <a:spcPts val="41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855227" y="3700770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224850" y="1019175"/>
            <a:ext cx="9838301" cy="1126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722"/>
              </a:lnSpc>
              <a:spcBef>
                <a:spcPct val="0"/>
              </a:spcBef>
            </a:pPr>
            <a:r>
              <a:rPr lang="en-US" sz="7268">
                <a:solidFill>
                  <a:srgbClr val="FFFFFF"/>
                </a:solidFill>
                <a:latin typeface="Now Bold"/>
              </a:rPr>
              <a:t>MODELING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9460" y="2962187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27114" y="3088400"/>
            <a:ext cx="8287264" cy="56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92"/>
              </a:lnSpc>
              <a:spcBef>
                <a:spcPct val="0"/>
              </a:spcBef>
            </a:pPr>
            <a:r>
              <a:rPr lang="en-US" sz="3400">
                <a:solidFill>
                  <a:srgbClr val="FFFFFF"/>
                </a:solidFill>
                <a:latin typeface="DM Sans Bold"/>
              </a:rPr>
              <a:t>Algoritma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27114" y="4178882"/>
            <a:ext cx="15216681" cy="4179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39"/>
              </a:lnSpc>
            </a:pPr>
            <a:r>
              <a:rPr lang="en-US" sz="2999" spc="293">
                <a:solidFill>
                  <a:srgbClr val="FFFFFF"/>
                </a:solidFill>
                <a:latin typeface="DM Sans"/>
              </a:rPr>
              <a:t>Artificial Neural Network adalah salah satu metode Deep Learning yang bekerja seperti </a:t>
            </a:r>
            <a:r>
              <a:rPr lang="en-US" sz="2999" spc="293">
                <a:solidFill>
                  <a:srgbClr val="FFFFFF"/>
                </a:solidFill>
                <a:latin typeface="DM Sans"/>
              </a:rPr>
              <a:t>jaringan saraf manusia. Kategori ANN didasarkan pada metode supervised dan unsupervised.</a:t>
            </a:r>
          </a:p>
          <a:p>
            <a:pPr>
              <a:lnSpc>
                <a:spcPts val="4139"/>
              </a:lnSpc>
            </a:pPr>
          </a:p>
          <a:p>
            <a:pPr>
              <a:lnSpc>
                <a:spcPts val="4139"/>
              </a:lnSpc>
            </a:pPr>
            <a:r>
              <a:rPr lang="en-US" sz="2999">
                <a:solidFill>
                  <a:srgbClr val="FFFFFF"/>
                </a:solidFill>
                <a:latin typeface="DM Sans"/>
              </a:rPr>
              <a:t> Bentuk sederhana dari ANN adalah persepsi yang terdiri dari satu dengan dua masukan dan satu keluaran. Persepsi digunakan untuk klasifikasi data yang diubah menjadi dua kelas terpisah.</a:t>
            </a:r>
          </a:p>
          <a:p>
            <a:pPr>
              <a:lnSpc>
                <a:spcPts val="41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855227" y="3700770"/>
            <a:ext cx="586120" cy="0"/>
          </a:xfrm>
          <a:prstGeom prst="line">
            <a:avLst/>
          </a:prstGeom>
          <a:ln cap="flat" w="47625">
            <a:solidFill>
              <a:srgbClr val="4BD1F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224850" y="1019175"/>
            <a:ext cx="9838301" cy="1126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722"/>
              </a:lnSpc>
              <a:spcBef>
                <a:spcPct val="0"/>
              </a:spcBef>
            </a:pPr>
            <a:r>
              <a:rPr lang="en-US" sz="7268">
                <a:solidFill>
                  <a:srgbClr val="FFFFFF"/>
                </a:solidFill>
                <a:latin typeface="Now Bold"/>
              </a:rPr>
              <a:t>MODELING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9460" y="2962187"/>
            <a:ext cx="957654" cy="73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13"/>
              </a:lnSpc>
              <a:spcBef>
                <a:spcPct val="0"/>
              </a:spcBef>
            </a:pPr>
            <a:r>
              <a:rPr lang="en-US" sz="4357">
                <a:solidFill>
                  <a:srgbClr val="4BD1FB"/>
                </a:solidFill>
                <a:latin typeface="DM Sans Bold"/>
              </a:rPr>
              <a:t>03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27114" y="3088400"/>
            <a:ext cx="8287264" cy="56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92"/>
              </a:lnSpc>
              <a:spcBef>
                <a:spcPct val="0"/>
              </a:spcBef>
            </a:pPr>
            <a:r>
              <a:rPr lang="en-US" sz="3400">
                <a:solidFill>
                  <a:srgbClr val="FFFFFF"/>
                </a:solidFill>
                <a:latin typeface="DM Sans Bold"/>
              </a:rPr>
              <a:t>Build Model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27114" y="4178882"/>
            <a:ext cx="15216681" cy="4179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39"/>
              </a:lnSpc>
            </a:pPr>
            <a:r>
              <a:rPr lang="en-US" sz="2999" spc="293">
                <a:solidFill>
                  <a:srgbClr val="FFFFFF"/>
                </a:solidFill>
                <a:latin typeface="DM Sans"/>
              </a:rPr>
              <a:t>Dalam pembuatan/pembangunan model ini, kami melakukan tahapan sebagai berikut:</a:t>
            </a:r>
          </a:p>
          <a:p>
            <a:pPr>
              <a:lnSpc>
                <a:spcPts val="4139"/>
              </a:lnSpc>
            </a:pPr>
            <a:r>
              <a:rPr lang="en-US" sz="2999">
                <a:solidFill>
                  <a:srgbClr val="FFFFFF"/>
                </a:solidFill>
                <a:latin typeface="DM Sans"/>
              </a:rPr>
              <a:t>Import library, import dataset, defenisi x dan y, membagi data train dan data test, build model,  copile model,  dan train.</a:t>
            </a:r>
          </a:p>
          <a:p>
            <a:pPr>
              <a:lnSpc>
                <a:spcPts val="4139"/>
              </a:lnSpc>
            </a:pPr>
          </a:p>
          <a:p>
            <a:pPr>
              <a:lnSpc>
                <a:spcPts val="4139"/>
              </a:lnSpc>
            </a:pPr>
            <a:r>
              <a:rPr lang="en-US" sz="2999">
                <a:solidFill>
                  <a:srgbClr val="FFFFFF"/>
                </a:solidFill>
                <a:latin typeface="DM Sans"/>
              </a:rPr>
              <a:t>Dengan epoch 10 dan batch size 5</a:t>
            </a:r>
          </a:p>
          <a:p>
            <a:pPr>
              <a:lnSpc>
                <a:spcPts val="4139"/>
              </a:lnSpc>
            </a:pPr>
          </a:p>
          <a:p>
            <a:pPr>
              <a:lnSpc>
                <a:spcPts val="413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DM Sans"/>
              </a:rPr>
              <a:t>Dan Compile model dengan adam, binary cross dan metrics akurasi.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04292" y="2009735"/>
            <a:ext cx="8457192" cy="1006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84"/>
              </a:lnSpc>
              <a:spcBef>
                <a:spcPct val="0"/>
              </a:spcBef>
            </a:pPr>
            <a:r>
              <a:rPr lang="en-US" sz="6570">
                <a:solidFill>
                  <a:srgbClr val="FFFFFF"/>
                </a:solidFill>
                <a:latin typeface="Now Bold"/>
              </a:rPr>
              <a:t>EVALUATION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2622339" y="7919689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3367400" y="-2798190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164655" y="4299681"/>
            <a:ext cx="11136465" cy="368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08"/>
              </a:lnSpc>
              <a:spcBef>
                <a:spcPct val="0"/>
              </a:spcBef>
            </a:pPr>
            <a:r>
              <a:rPr lang="en-US" sz="4281">
                <a:solidFill>
                  <a:srgbClr val="FFFFFF"/>
                </a:solidFill>
                <a:latin typeface="DM Sans"/>
              </a:rPr>
              <a:t> Hasil evaluasi model yang didapatkan, yaitu:</a:t>
            </a:r>
          </a:p>
          <a:p>
            <a:pPr marL="924307" indent="-462153" lvl="1">
              <a:lnSpc>
                <a:spcPts val="5908"/>
              </a:lnSpc>
              <a:spcBef>
                <a:spcPct val="0"/>
              </a:spcBef>
              <a:buFont typeface="Arial"/>
              <a:buChar char="•"/>
            </a:pPr>
            <a:r>
              <a:rPr lang="en-US" sz="4281">
                <a:solidFill>
                  <a:srgbClr val="FFFFFF"/>
                </a:solidFill>
                <a:latin typeface="DM Sans"/>
              </a:rPr>
              <a:t>Test Accuracy : 0.70 / 70%</a:t>
            </a:r>
          </a:p>
          <a:p>
            <a:pPr marL="924307" indent="-462153" lvl="1">
              <a:lnSpc>
                <a:spcPts val="5908"/>
              </a:lnSpc>
              <a:spcBef>
                <a:spcPct val="0"/>
              </a:spcBef>
              <a:buFont typeface="Arial"/>
              <a:buChar char="•"/>
            </a:pPr>
            <a:r>
              <a:rPr lang="en-US" sz="4281">
                <a:solidFill>
                  <a:srgbClr val="FFFFFF"/>
                </a:solidFill>
                <a:latin typeface="DM Sans"/>
              </a:rPr>
              <a:t>Test Precision : 76%</a:t>
            </a:r>
          </a:p>
          <a:p>
            <a:pPr marL="924307" indent="-462153" lvl="1">
              <a:lnSpc>
                <a:spcPts val="5908"/>
              </a:lnSpc>
              <a:spcBef>
                <a:spcPct val="0"/>
              </a:spcBef>
              <a:buFont typeface="Arial"/>
              <a:buChar char="•"/>
            </a:pPr>
            <a:r>
              <a:rPr lang="en-US" sz="4281">
                <a:solidFill>
                  <a:srgbClr val="FFFFFF"/>
                </a:solidFill>
                <a:latin typeface="DM Sans"/>
              </a:rPr>
              <a:t>Test Recall : 98%</a:t>
            </a:r>
          </a:p>
          <a:p>
            <a:pPr marL="924307" indent="-462153" lvl="1">
              <a:lnSpc>
                <a:spcPts val="5908"/>
              </a:lnSpc>
              <a:spcBef>
                <a:spcPct val="0"/>
              </a:spcBef>
              <a:buFont typeface="Arial"/>
              <a:buChar char="•"/>
            </a:pPr>
            <a:r>
              <a:rPr lang="en-US" sz="4281">
                <a:solidFill>
                  <a:srgbClr val="FFFFFF"/>
                </a:solidFill>
                <a:latin typeface="DM Sans"/>
              </a:rPr>
              <a:t>F1 Score : 85%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13163">
            <a:off x="-4261137" y="6573910"/>
            <a:ext cx="9085628" cy="5368780"/>
          </a:xfrm>
          <a:custGeom>
            <a:avLst/>
            <a:gdLst/>
            <a:ahLst/>
            <a:cxnLst/>
            <a:rect r="r" b="b" t="t" l="l"/>
            <a:pathLst>
              <a:path h="5368780" w="9085628">
                <a:moveTo>
                  <a:pt x="0" y="0"/>
                </a:moveTo>
                <a:lnTo>
                  <a:pt x="9085628" y="0"/>
                </a:lnTo>
                <a:lnTo>
                  <a:pt x="9085628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313163">
            <a:off x="15606956" y="-1655690"/>
            <a:ext cx="9085628" cy="5368780"/>
          </a:xfrm>
          <a:custGeom>
            <a:avLst/>
            <a:gdLst/>
            <a:ahLst/>
            <a:cxnLst/>
            <a:rect r="r" b="b" t="t" l="l"/>
            <a:pathLst>
              <a:path h="5368780" w="9085628">
                <a:moveTo>
                  <a:pt x="0" y="0"/>
                </a:moveTo>
                <a:lnTo>
                  <a:pt x="9085629" y="0"/>
                </a:lnTo>
                <a:lnTo>
                  <a:pt x="9085629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96305" y="4148314"/>
            <a:ext cx="11695391" cy="5893381"/>
          </a:xfrm>
          <a:custGeom>
            <a:avLst/>
            <a:gdLst/>
            <a:ahLst/>
            <a:cxnLst/>
            <a:rect r="r" b="b" t="t" l="l"/>
            <a:pathLst>
              <a:path h="5893381" w="11695391">
                <a:moveTo>
                  <a:pt x="0" y="0"/>
                </a:moveTo>
                <a:lnTo>
                  <a:pt x="11695390" y="0"/>
                </a:lnTo>
                <a:lnTo>
                  <a:pt x="11695390" y="5893380"/>
                </a:lnTo>
                <a:lnTo>
                  <a:pt x="0" y="5893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045356" y="785582"/>
            <a:ext cx="8197288" cy="992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99"/>
              </a:lnSpc>
              <a:spcBef>
                <a:spcPct val="0"/>
              </a:spcBef>
            </a:pPr>
            <a:r>
              <a:rPr lang="en-US" sz="6499">
                <a:solidFill>
                  <a:srgbClr val="FFFFFF"/>
                </a:solidFill>
                <a:latin typeface="Now Bold"/>
              </a:rPr>
              <a:t>DEPLOYMENT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48540" y="1964420"/>
            <a:ext cx="15190920" cy="1036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4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DM Sans"/>
              </a:rPr>
              <a:t>Deployment digunakan </a:t>
            </a:r>
            <a:r>
              <a:rPr lang="en-US" sz="3000">
                <a:solidFill>
                  <a:srgbClr val="FFFFFF"/>
                </a:solidFill>
                <a:latin typeface="DM Sans"/>
              </a:rPr>
              <a:t>menggunakan Render.com yang dihubungkan menggunakan Github Repository.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48540" y="3289729"/>
            <a:ext cx="15190920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3" indent="-323852" lvl="1">
              <a:lnSpc>
                <a:spcPts val="414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Halaman Utama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0640" y="-1543050"/>
            <a:ext cx="19210521" cy="4453378"/>
            <a:chOff x="0" y="0"/>
            <a:chExt cx="5059561" cy="11729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9561" cy="1172906"/>
            </a:xfrm>
            <a:custGeom>
              <a:avLst/>
              <a:gdLst/>
              <a:ahLst/>
              <a:cxnLst/>
              <a:rect r="r" b="b" t="t" l="l"/>
              <a:pathLst>
                <a:path h="1172906" w="5059561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051D40"/>
            </a:solidFill>
            <a:ln w="38100" cap="sq">
              <a:solidFill>
                <a:srgbClr val="56AE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059561" cy="12110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04754" y="9074551"/>
            <a:ext cx="1715127" cy="1715127"/>
          </a:xfrm>
          <a:custGeom>
            <a:avLst/>
            <a:gdLst/>
            <a:ahLst/>
            <a:cxnLst/>
            <a:rect r="r" b="b" t="t" l="l"/>
            <a:pathLst>
              <a:path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6"/>
                </a:lnTo>
                <a:lnTo>
                  <a:pt x="0" y="17151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63441" y="-390286"/>
            <a:ext cx="1715127" cy="1715127"/>
          </a:xfrm>
          <a:custGeom>
            <a:avLst/>
            <a:gdLst/>
            <a:ahLst/>
            <a:cxnLst/>
            <a:rect r="r" b="b" t="t" l="l"/>
            <a:pathLst>
              <a:path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7"/>
                </a:lnTo>
                <a:lnTo>
                  <a:pt x="0" y="17151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398071" y="-136788"/>
            <a:ext cx="2988937" cy="570615"/>
          </a:xfrm>
          <a:custGeom>
            <a:avLst/>
            <a:gdLst/>
            <a:ahLst/>
            <a:cxnLst/>
            <a:rect r="r" b="b" t="t" l="l"/>
            <a:pathLst>
              <a:path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00991" y="9922935"/>
            <a:ext cx="2988937" cy="570615"/>
          </a:xfrm>
          <a:custGeom>
            <a:avLst/>
            <a:gdLst/>
            <a:ahLst/>
            <a:cxnLst/>
            <a:rect r="r" b="b" t="t" l="l"/>
            <a:pathLst>
              <a:path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2882347" y="3932772"/>
            <a:ext cx="2340847" cy="2340847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FB288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915711" y="4473859"/>
            <a:ext cx="1179701" cy="1281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9565"/>
              </a:lnSpc>
              <a:spcBef>
                <a:spcPct val="0"/>
              </a:spcBef>
            </a:pPr>
            <a:r>
              <a:rPr lang="en-US" sz="6092" u="none">
                <a:solidFill>
                  <a:srgbClr val="FFFFFF"/>
                </a:solidFill>
                <a:latin typeface="Gaegu Bold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917800" y="4473859"/>
            <a:ext cx="1179701" cy="12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9565"/>
              </a:lnSpc>
              <a:spcBef>
                <a:spcPct val="0"/>
              </a:spcBef>
            </a:pPr>
            <a:r>
              <a:rPr lang="en-US" sz="6092">
                <a:solidFill>
                  <a:srgbClr val="FFFFFF"/>
                </a:solidFill>
                <a:latin typeface="Gaegu Bold"/>
              </a:rPr>
              <a:t>3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3033153" y="4154298"/>
            <a:ext cx="2306137" cy="2297129"/>
            <a:chOff x="0" y="0"/>
            <a:chExt cx="6502400" cy="6477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83755" t="-116486" r="-37656" b="-80049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7944605" y="3932772"/>
            <a:ext cx="2340847" cy="2340847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FB288"/>
            </a:solid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8095411" y="4154298"/>
            <a:ext cx="2306137" cy="2297129"/>
            <a:chOff x="0" y="0"/>
            <a:chExt cx="6502400" cy="6477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67672" t="-148344" r="-71380" b="-71818"/>
              </a:stretch>
            </a:blip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2908276" y="4036310"/>
            <a:ext cx="2340847" cy="2340847"/>
            <a:chOff x="0" y="0"/>
            <a:chExt cx="63500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FB288"/>
            </a:solidFill>
          </p:spPr>
        </p:sp>
      </p:grpSp>
      <p:grpSp>
        <p:nvGrpSpPr>
          <p:cNvPr name="Group 23" id="23"/>
          <p:cNvGrpSpPr>
            <a:grpSpLocks noChangeAspect="true"/>
          </p:cNvGrpSpPr>
          <p:nvPr/>
        </p:nvGrpSpPr>
        <p:grpSpPr>
          <a:xfrm rot="0">
            <a:off x="13097501" y="4269941"/>
            <a:ext cx="2190041" cy="2181486"/>
            <a:chOff x="0" y="0"/>
            <a:chExt cx="6502400" cy="6477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8"/>
              <a:stretch>
                <a:fillRect l="-78881" t="-196565" r="-84949" b="-56782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3918675" y="1324841"/>
            <a:ext cx="10450651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19"/>
              </a:lnSpc>
              <a:spcBef>
                <a:spcPct val="0"/>
              </a:spcBef>
            </a:pPr>
            <a:r>
              <a:rPr lang="en-US" sz="4766">
                <a:solidFill>
                  <a:srgbClr val="FFFFFF"/>
                </a:solidFill>
                <a:latin typeface="Now Bold"/>
              </a:rPr>
              <a:t>OUR TEAM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916726" y="6727469"/>
            <a:ext cx="4272090" cy="1622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8"/>
              </a:lnSpc>
            </a:pPr>
            <a:r>
              <a:rPr lang="en-US" sz="2917">
                <a:solidFill>
                  <a:srgbClr val="FFFFFF"/>
                </a:solidFill>
                <a:latin typeface="Yeseva One"/>
              </a:rPr>
              <a:t>Nadya Dioranta Tambunan</a:t>
            </a:r>
          </a:p>
          <a:p>
            <a:pPr algn="ctr">
              <a:lnSpc>
                <a:spcPts val="3208"/>
              </a:lnSpc>
            </a:pPr>
          </a:p>
          <a:p>
            <a:pPr algn="ctr">
              <a:lnSpc>
                <a:spcPts val="3208"/>
              </a:lnSpc>
            </a:pPr>
            <a:r>
              <a:rPr lang="en-US" sz="2917">
                <a:solidFill>
                  <a:srgbClr val="FFFFFF"/>
                </a:solidFill>
                <a:latin typeface="Yeseva One"/>
              </a:rPr>
              <a:t>12S20006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068517" y="6727522"/>
            <a:ext cx="4359927" cy="1622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4"/>
              </a:lnSpc>
            </a:pPr>
            <a:r>
              <a:rPr lang="en-US" sz="2912">
                <a:solidFill>
                  <a:srgbClr val="FFFFFF"/>
                </a:solidFill>
                <a:latin typeface="Yeseva One"/>
              </a:rPr>
              <a:t>Agnes Veronika Sihombing</a:t>
            </a:r>
          </a:p>
          <a:p>
            <a:pPr algn="ctr">
              <a:lnSpc>
                <a:spcPts val="3204"/>
              </a:lnSpc>
            </a:pPr>
          </a:p>
          <a:p>
            <a:pPr algn="ctr" marL="0" indent="0" lvl="0">
              <a:lnSpc>
                <a:spcPts val="3204"/>
              </a:lnSpc>
              <a:spcBef>
                <a:spcPct val="0"/>
              </a:spcBef>
            </a:pPr>
            <a:r>
              <a:rPr lang="en-US" sz="2912">
                <a:solidFill>
                  <a:srgbClr val="FFFFFF"/>
                </a:solidFill>
                <a:latin typeface="Yeseva One"/>
              </a:rPr>
              <a:t>12S20022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315171" y="4481084"/>
            <a:ext cx="567176" cy="1281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9565"/>
              </a:lnSpc>
              <a:spcBef>
                <a:spcPct val="0"/>
              </a:spcBef>
            </a:pPr>
            <a:r>
              <a:rPr lang="en-US" sz="6092" u="none">
                <a:solidFill>
                  <a:srgbClr val="FFFFFF"/>
                </a:solidFill>
                <a:latin typeface="Gaegu Bold"/>
              </a:rPr>
              <a:t>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012558" y="6727522"/>
            <a:ext cx="4359927" cy="1622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4"/>
              </a:lnSpc>
            </a:pPr>
            <a:r>
              <a:rPr lang="en-US" sz="2912">
                <a:solidFill>
                  <a:srgbClr val="FFFFFF"/>
                </a:solidFill>
                <a:latin typeface="Yeseva One"/>
              </a:rPr>
              <a:t>Hanna Dhea C Sihombing</a:t>
            </a:r>
          </a:p>
          <a:p>
            <a:pPr algn="ctr">
              <a:lnSpc>
                <a:spcPts val="3204"/>
              </a:lnSpc>
            </a:pPr>
          </a:p>
          <a:p>
            <a:pPr algn="ctr" marL="0" indent="0" lvl="0">
              <a:lnSpc>
                <a:spcPts val="3204"/>
              </a:lnSpc>
              <a:spcBef>
                <a:spcPct val="0"/>
              </a:spcBef>
            </a:pPr>
            <a:r>
              <a:rPr lang="en-US" sz="2912">
                <a:solidFill>
                  <a:srgbClr val="FFFFFF"/>
                </a:solidFill>
                <a:latin typeface="Yeseva One"/>
              </a:rPr>
              <a:t>12S20044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13163">
            <a:off x="-4261137" y="6573910"/>
            <a:ext cx="9085628" cy="5368780"/>
          </a:xfrm>
          <a:custGeom>
            <a:avLst/>
            <a:gdLst/>
            <a:ahLst/>
            <a:cxnLst/>
            <a:rect r="r" b="b" t="t" l="l"/>
            <a:pathLst>
              <a:path h="5368780" w="9085628">
                <a:moveTo>
                  <a:pt x="0" y="0"/>
                </a:moveTo>
                <a:lnTo>
                  <a:pt x="9085628" y="0"/>
                </a:lnTo>
                <a:lnTo>
                  <a:pt x="9085628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313163">
            <a:off x="15606956" y="-1655690"/>
            <a:ext cx="9085628" cy="5368780"/>
          </a:xfrm>
          <a:custGeom>
            <a:avLst/>
            <a:gdLst/>
            <a:ahLst/>
            <a:cxnLst/>
            <a:rect r="r" b="b" t="t" l="l"/>
            <a:pathLst>
              <a:path h="5368780" w="9085628">
                <a:moveTo>
                  <a:pt x="0" y="0"/>
                </a:moveTo>
                <a:lnTo>
                  <a:pt x="9085629" y="0"/>
                </a:lnTo>
                <a:lnTo>
                  <a:pt x="9085629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878692" y="3648891"/>
            <a:ext cx="12530617" cy="5609409"/>
          </a:xfrm>
          <a:custGeom>
            <a:avLst/>
            <a:gdLst/>
            <a:ahLst/>
            <a:cxnLst/>
            <a:rect r="r" b="b" t="t" l="l"/>
            <a:pathLst>
              <a:path h="5609409" w="12530617">
                <a:moveTo>
                  <a:pt x="0" y="0"/>
                </a:moveTo>
                <a:lnTo>
                  <a:pt x="12530616" y="0"/>
                </a:lnTo>
                <a:lnTo>
                  <a:pt x="12530616" y="5609409"/>
                </a:lnTo>
                <a:lnTo>
                  <a:pt x="0" y="56094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045356" y="1028700"/>
            <a:ext cx="8197288" cy="992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99"/>
              </a:lnSpc>
              <a:spcBef>
                <a:spcPct val="0"/>
              </a:spcBef>
            </a:pPr>
            <a:r>
              <a:rPr lang="en-US" sz="6499">
                <a:solidFill>
                  <a:srgbClr val="FFFFFF"/>
                </a:solidFill>
                <a:latin typeface="Now Bold"/>
              </a:rPr>
              <a:t>DEPLOYMENT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48540" y="2790366"/>
            <a:ext cx="15190920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3" indent="-323852" lvl="1">
              <a:lnSpc>
                <a:spcPts val="414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Halaman Metode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13163">
            <a:off x="-4261137" y="6573910"/>
            <a:ext cx="9085628" cy="5368780"/>
          </a:xfrm>
          <a:custGeom>
            <a:avLst/>
            <a:gdLst/>
            <a:ahLst/>
            <a:cxnLst/>
            <a:rect r="r" b="b" t="t" l="l"/>
            <a:pathLst>
              <a:path h="5368780" w="9085628">
                <a:moveTo>
                  <a:pt x="0" y="0"/>
                </a:moveTo>
                <a:lnTo>
                  <a:pt x="9085628" y="0"/>
                </a:lnTo>
                <a:lnTo>
                  <a:pt x="9085628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313163">
            <a:off x="15606956" y="-1655690"/>
            <a:ext cx="9085628" cy="5368780"/>
          </a:xfrm>
          <a:custGeom>
            <a:avLst/>
            <a:gdLst/>
            <a:ahLst/>
            <a:cxnLst/>
            <a:rect r="r" b="b" t="t" l="l"/>
            <a:pathLst>
              <a:path h="5368780" w="9085628">
                <a:moveTo>
                  <a:pt x="0" y="0"/>
                </a:moveTo>
                <a:lnTo>
                  <a:pt x="9085629" y="0"/>
                </a:lnTo>
                <a:lnTo>
                  <a:pt x="9085629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116480" y="3503171"/>
            <a:ext cx="12055040" cy="6149954"/>
          </a:xfrm>
          <a:custGeom>
            <a:avLst/>
            <a:gdLst/>
            <a:ahLst/>
            <a:cxnLst/>
            <a:rect r="r" b="b" t="t" l="l"/>
            <a:pathLst>
              <a:path h="6149954" w="12055040">
                <a:moveTo>
                  <a:pt x="0" y="0"/>
                </a:moveTo>
                <a:lnTo>
                  <a:pt x="12055040" y="0"/>
                </a:lnTo>
                <a:lnTo>
                  <a:pt x="12055040" y="6149954"/>
                </a:lnTo>
                <a:lnTo>
                  <a:pt x="0" y="61499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045356" y="1028700"/>
            <a:ext cx="8197288" cy="992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99"/>
              </a:lnSpc>
              <a:spcBef>
                <a:spcPct val="0"/>
              </a:spcBef>
            </a:pPr>
            <a:r>
              <a:rPr lang="en-US" sz="6499">
                <a:solidFill>
                  <a:srgbClr val="FFFFFF"/>
                </a:solidFill>
                <a:latin typeface="Now Bold"/>
              </a:rPr>
              <a:t>DEPLOYMENT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48540" y="2790366"/>
            <a:ext cx="15190920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3" indent="-323852" lvl="1">
              <a:lnSpc>
                <a:spcPts val="414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Halaman Sistem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13163">
            <a:off x="-4261137" y="6573910"/>
            <a:ext cx="9085628" cy="5368780"/>
          </a:xfrm>
          <a:custGeom>
            <a:avLst/>
            <a:gdLst/>
            <a:ahLst/>
            <a:cxnLst/>
            <a:rect r="r" b="b" t="t" l="l"/>
            <a:pathLst>
              <a:path h="5368780" w="9085628">
                <a:moveTo>
                  <a:pt x="0" y="0"/>
                </a:moveTo>
                <a:lnTo>
                  <a:pt x="9085628" y="0"/>
                </a:lnTo>
                <a:lnTo>
                  <a:pt x="9085628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313163">
            <a:off x="15606956" y="-1655690"/>
            <a:ext cx="9085628" cy="5368780"/>
          </a:xfrm>
          <a:custGeom>
            <a:avLst/>
            <a:gdLst/>
            <a:ahLst/>
            <a:cxnLst/>
            <a:rect r="r" b="b" t="t" l="l"/>
            <a:pathLst>
              <a:path h="5368780" w="9085628">
                <a:moveTo>
                  <a:pt x="0" y="0"/>
                </a:moveTo>
                <a:lnTo>
                  <a:pt x="9085629" y="0"/>
                </a:lnTo>
                <a:lnTo>
                  <a:pt x="9085629" y="5368780"/>
                </a:lnTo>
                <a:lnTo>
                  <a:pt x="0" y="5368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878692" y="3557013"/>
            <a:ext cx="12530617" cy="6284887"/>
          </a:xfrm>
          <a:custGeom>
            <a:avLst/>
            <a:gdLst/>
            <a:ahLst/>
            <a:cxnLst/>
            <a:rect r="r" b="b" t="t" l="l"/>
            <a:pathLst>
              <a:path h="6284887" w="12530617">
                <a:moveTo>
                  <a:pt x="0" y="0"/>
                </a:moveTo>
                <a:lnTo>
                  <a:pt x="12530616" y="0"/>
                </a:lnTo>
                <a:lnTo>
                  <a:pt x="12530616" y="6284887"/>
                </a:lnTo>
                <a:lnTo>
                  <a:pt x="0" y="62848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045356" y="1028700"/>
            <a:ext cx="8197288" cy="992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99"/>
              </a:lnSpc>
              <a:spcBef>
                <a:spcPct val="0"/>
              </a:spcBef>
            </a:pPr>
            <a:r>
              <a:rPr lang="en-US" sz="6499">
                <a:solidFill>
                  <a:srgbClr val="FFFFFF"/>
                </a:solidFill>
                <a:latin typeface="Now Bold"/>
              </a:rPr>
              <a:t>DEPLOYMENT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48540" y="2790366"/>
            <a:ext cx="15190920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3" indent="-323852" lvl="1">
              <a:lnSpc>
                <a:spcPts val="414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Halaman Team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83520" y="159091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64153" y="5174286"/>
            <a:ext cx="10434893" cy="1287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543"/>
              </a:lnSpc>
            </a:pPr>
            <a:r>
              <a:rPr lang="en-US" sz="7530" spc="459">
                <a:solidFill>
                  <a:srgbClr val="FFFFFF"/>
                </a:solidFill>
                <a:latin typeface="Now Bold"/>
              </a:rPr>
              <a:t>Thank you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136813" y="3908635"/>
            <a:ext cx="1810574" cy="675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6"/>
              </a:lnSpc>
            </a:pPr>
            <a:r>
              <a:rPr lang="en-US" sz="2167" spc="-43">
                <a:solidFill>
                  <a:srgbClr val="56AEFF"/>
                </a:solidFill>
                <a:latin typeface="DM Sans Italics"/>
              </a:rPr>
              <a:t>Project </a:t>
            </a:r>
          </a:p>
          <a:p>
            <a:pPr>
              <a:lnSpc>
                <a:spcPts val="2666"/>
              </a:lnSpc>
            </a:pPr>
            <a:r>
              <a:rPr lang="en-US" sz="2167" spc="-43">
                <a:solidFill>
                  <a:srgbClr val="56AEFF"/>
                </a:solidFill>
                <a:latin typeface="DM Sans Italics"/>
              </a:rPr>
              <a:t>Data Mining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264153" y="3825059"/>
            <a:ext cx="720510" cy="835374"/>
          </a:xfrm>
          <a:custGeom>
            <a:avLst/>
            <a:gdLst/>
            <a:ahLst/>
            <a:cxnLst/>
            <a:rect r="r" b="b" t="t" l="l"/>
            <a:pathLst>
              <a:path h="835374" w="720510">
                <a:moveTo>
                  <a:pt x="0" y="0"/>
                </a:moveTo>
                <a:lnTo>
                  <a:pt x="720511" y="0"/>
                </a:lnTo>
                <a:lnTo>
                  <a:pt x="720511" y="835375"/>
                </a:lnTo>
                <a:lnTo>
                  <a:pt x="0" y="835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89475" y="-57038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86667" y="3084143"/>
            <a:ext cx="2613061" cy="2273181"/>
            <a:chOff x="0" y="0"/>
            <a:chExt cx="991873" cy="8628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3191635" y="423978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5844564" y="3084143"/>
            <a:ext cx="2613061" cy="2273181"/>
            <a:chOff x="0" y="0"/>
            <a:chExt cx="991873" cy="8628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 flipV="true">
            <a:off x="5991861" y="425883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2986667" y="5870734"/>
            <a:ext cx="2613061" cy="2252658"/>
            <a:chOff x="0" y="0"/>
            <a:chExt cx="991873" cy="8550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91873" cy="855070"/>
            </a:xfrm>
            <a:custGeom>
              <a:avLst/>
              <a:gdLst/>
              <a:ahLst/>
              <a:cxnLst/>
              <a:rect r="r" b="b" t="t" l="l"/>
              <a:pathLst>
                <a:path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 flipV="true">
            <a:off x="3133964" y="701611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5844564" y="5870734"/>
            <a:ext cx="2613061" cy="2252658"/>
            <a:chOff x="0" y="0"/>
            <a:chExt cx="991873" cy="85507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91873" cy="855070"/>
            </a:xfrm>
            <a:custGeom>
              <a:avLst/>
              <a:gdLst/>
              <a:ahLst/>
              <a:cxnLst/>
              <a:rect r="r" b="b" t="t" l="l"/>
              <a:pathLst>
                <a:path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7" id="17"/>
          <p:cNvSpPr/>
          <p:nvPr/>
        </p:nvSpPr>
        <p:spPr>
          <a:xfrm flipV="true">
            <a:off x="5991861" y="703516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8" id="18"/>
          <p:cNvGrpSpPr/>
          <p:nvPr/>
        </p:nvGrpSpPr>
        <p:grpSpPr>
          <a:xfrm rot="0">
            <a:off x="10561824" y="1527711"/>
            <a:ext cx="6992751" cy="8074770"/>
            <a:chOff x="0" y="0"/>
            <a:chExt cx="54991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solidFill>
              <a:srgbClr val="56AE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10561824" y="1698193"/>
            <a:ext cx="6697476" cy="7733806"/>
            <a:chOff x="0" y="0"/>
            <a:chExt cx="54991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0" t="0" r="-126349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8705275" y="3084143"/>
            <a:ext cx="2613061" cy="2273181"/>
            <a:chOff x="0" y="0"/>
            <a:chExt cx="991873" cy="86286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25" id="25"/>
          <p:cNvSpPr/>
          <p:nvPr/>
        </p:nvSpPr>
        <p:spPr>
          <a:xfrm flipV="true">
            <a:off x="8852572" y="427788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6" id="26"/>
          <p:cNvGrpSpPr/>
          <p:nvPr/>
        </p:nvGrpSpPr>
        <p:grpSpPr>
          <a:xfrm rot="0">
            <a:off x="8705275" y="5870734"/>
            <a:ext cx="2613061" cy="2252658"/>
            <a:chOff x="0" y="0"/>
            <a:chExt cx="991873" cy="85507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91873" cy="855070"/>
            </a:xfrm>
            <a:custGeom>
              <a:avLst/>
              <a:gdLst/>
              <a:ahLst/>
              <a:cxnLst/>
              <a:rect r="r" b="b" t="t" l="l"/>
              <a:pathLst>
                <a:path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29" id="29"/>
          <p:cNvSpPr/>
          <p:nvPr/>
        </p:nvSpPr>
        <p:spPr>
          <a:xfrm flipV="true">
            <a:off x="8852572" y="7054213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0" id="30"/>
          <p:cNvSpPr/>
          <p:nvPr/>
        </p:nvSpPr>
        <p:spPr>
          <a:xfrm flipH="false" flipV="false" rot="0">
            <a:off x="-7631327" y="597505"/>
            <a:ext cx="9077445" cy="9077445"/>
          </a:xfrm>
          <a:custGeom>
            <a:avLst/>
            <a:gdLst/>
            <a:ahLst/>
            <a:cxnLst/>
            <a:rect r="r" b="b" t="t" l="l"/>
            <a:pathLst>
              <a:path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618640" y="1698193"/>
            <a:ext cx="8805356" cy="1230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FFFFFF"/>
                </a:solidFill>
                <a:latin typeface="Now Bold"/>
              </a:rPr>
              <a:t>Table of Content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133964" y="4472302"/>
            <a:ext cx="2318467" cy="642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Business Understanding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447970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01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107203" y="4501152"/>
            <a:ext cx="2203125" cy="642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Data Understanding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305867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3133964" y="7397113"/>
            <a:ext cx="2318467" cy="318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Modelling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447970" y="6012493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5991861" y="7416163"/>
            <a:ext cx="2318467" cy="318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Evaluation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6305867" y="6012493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05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157180" y="4493879"/>
            <a:ext cx="1709252" cy="642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Data Preparation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166578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03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8852572" y="7416163"/>
            <a:ext cx="2318467" cy="318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</a:rPr>
              <a:t>Deployment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9166578" y="6012493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06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373542" y="4048308"/>
            <a:ext cx="0" cy="5209992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3562671" y="4048308"/>
            <a:ext cx="895753" cy="905632"/>
          </a:xfrm>
          <a:custGeom>
            <a:avLst/>
            <a:gdLst/>
            <a:ahLst/>
            <a:cxnLst/>
            <a:rect r="r" b="b" t="t" l="l"/>
            <a:pathLst>
              <a:path h="905632" w="895753">
                <a:moveTo>
                  <a:pt x="0" y="0"/>
                </a:moveTo>
                <a:lnTo>
                  <a:pt x="895752" y="0"/>
                </a:lnTo>
                <a:lnTo>
                  <a:pt x="895752" y="905632"/>
                </a:lnTo>
                <a:lnTo>
                  <a:pt x="0" y="90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150721">
            <a:off x="-6412274" y="4647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615544">
            <a:off x="11727255" y="616046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1643071" y="3985723"/>
            <a:ext cx="0" cy="5272577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4098767" y="3985723"/>
            <a:ext cx="612239" cy="886135"/>
          </a:xfrm>
          <a:custGeom>
            <a:avLst/>
            <a:gdLst/>
            <a:ahLst/>
            <a:cxnLst/>
            <a:rect r="r" b="b" t="t" l="l"/>
            <a:pathLst>
              <a:path h="886135" w="612239">
                <a:moveTo>
                  <a:pt x="0" y="0"/>
                </a:moveTo>
                <a:lnTo>
                  <a:pt x="612238" y="0"/>
                </a:lnTo>
                <a:lnTo>
                  <a:pt x="612238" y="886134"/>
                </a:lnTo>
                <a:lnTo>
                  <a:pt x="0" y="8861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465877" y="4048308"/>
            <a:ext cx="909804" cy="909804"/>
          </a:xfrm>
          <a:custGeom>
            <a:avLst/>
            <a:gdLst/>
            <a:ahLst/>
            <a:cxnLst/>
            <a:rect r="r" b="b" t="t" l="l"/>
            <a:pathLst>
              <a:path h="909804" w="909804">
                <a:moveTo>
                  <a:pt x="0" y="0"/>
                </a:moveTo>
                <a:lnTo>
                  <a:pt x="909803" y="0"/>
                </a:lnTo>
                <a:lnTo>
                  <a:pt x="909803" y="909804"/>
                </a:lnTo>
                <a:lnTo>
                  <a:pt x="0" y="90980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994499" y="5832327"/>
            <a:ext cx="4026849" cy="3096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"/>
              </a:rPr>
              <a:t>Tujuan dari proyek ini yaitu ingin membangun sebuah model yang efisien terkait pengelompokkan pelayanan kesehatan BPJS untuk menganalisis dan memahami fasilitas pelayanan kesehatan pada penyakit Tuberkulosis.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045903" y="769551"/>
            <a:ext cx="8196194" cy="2461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FFFFFF"/>
                </a:solidFill>
                <a:latin typeface="Now Bold"/>
              </a:rPr>
              <a:t>Business Understanding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97123" y="5832327"/>
            <a:ext cx="4026849" cy="3425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"/>
              </a:rPr>
              <a:t>Kurangnya informasi dan ketidaksesuaian layanan FKTP BPJS menyebabkan ketidakpuasan peserta Tuberkolosis. Perlu dilakukan klasifikasi fasilitas layanan peserta BPJS dengan Tuberkolosis untuk periode 2019-2021.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97123" y="5203313"/>
            <a:ext cx="4026849" cy="381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 Bold"/>
              </a:rPr>
              <a:t>OBJEKTIF BISNIS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94499" y="5178594"/>
            <a:ext cx="4026849" cy="381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 Bold"/>
              </a:rPr>
              <a:t>TUJUAN BISNIS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391461" y="5857653"/>
            <a:ext cx="4026849" cy="1546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"/>
              </a:rPr>
              <a:t>Proyek dilakukan selama 7 minggu, dimulai dari 20 November 2023 - 5 Januari 2024.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304316" y="5176622"/>
            <a:ext cx="4026849" cy="381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 Bold"/>
              </a:rPr>
              <a:t>RENCANA PROSES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47646" y="4617776"/>
            <a:ext cx="1181167" cy="1194195"/>
          </a:xfrm>
          <a:custGeom>
            <a:avLst/>
            <a:gdLst/>
            <a:ahLst/>
            <a:cxnLst/>
            <a:rect r="r" b="b" t="t" l="l"/>
            <a:pathLst>
              <a:path h="1194195" w="1181167">
                <a:moveTo>
                  <a:pt x="0" y="0"/>
                </a:moveTo>
                <a:lnTo>
                  <a:pt x="1181167" y="0"/>
                </a:lnTo>
                <a:lnTo>
                  <a:pt x="1181167" y="1194195"/>
                </a:lnTo>
                <a:lnTo>
                  <a:pt x="0" y="11941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150721">
            <a:off x="-6412274" y="4647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615544">
            <a:off x="11727255" y="616046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861647" y="5105656"/>
            <a:ext cx="2149003" cy="1097945"/>
          </a:xfrm>
          <a:custGeom>
            <a:avLst/>
            <a:gdLst/>
            <a:ahLst/>
            <a:cxnLst/>
            <a:rect r="r" b="b" t="t" l="l"/>
            <a:pathLst>
              <a:path h="1097945" w="2149003">
                <a:moveTo>
                  <a:pt x="0" y="0"/>
                </a:moveTo>
                <a:lnTo>
                  <a:pt x="2149003" y="0"/>
                </a:lnTo>
                <a:lnTo>
                  <a:pt x="2149003" y="1097945"/>
                </a:lnTo>
                <a:lnTo>
                  <a:pt x="0" y="10979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10547" y="1028700"/>
            <a:ext cx="10978292" cy="1230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FFFFFF"/>
                </a:solidFill>
                <a:latin typeface="Now Bold"/>
              </a:rPr>
              <a:t>Data Understanding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82175" y="4859411"/>
            <a:ext cx="7145287" cy="1795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83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Sumber dataset : BPJS 2019-2022</a:t>
            </a:r>
          </a:p>
          <a:p>
            <a:pPr marL="647700" indent="-323850" lvl="1">
              <a:lnSpc>
                <a:spcPts val="483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Total file data : 6</a:t>
            </a:r>
          </a:p>
          <a:p>
            <a:pPr marL="647700" indent="-323850" lvl="1">
              <a:lnSpc>
                <a:spcPts val="483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Format dataset : dta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3266" y="6155976"/>
            <a:ext cx="5309928" cy="487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32"/>
              </a:lnSpc>
              <a:spcBef>
                <a:spcPct val="0"/>
              </a:spcBef>
            </a:pPr>
            <a:r>
              <a:rPr lang="en-US" sz="2921">
                <a:solidFill>
                  <a:srgbClr val="FFFFFF"/>
                </a:solidFill>
                <a:latin typeface="DM Sans Bold"/>
              </a:rPr>
              <a:t>MENGUMPULKAN DATA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150721">
            <a:off x="-6412274" y="4647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7172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615544">
            <a:off x="11727255" y="616046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7172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47750" y="4927996"/>
            <a:ext cx="1290850" cy="1290850"/>
          </a:xfrm>
          <a:custGeom>
            <a:avLst/>
            <a:gdLst/>
            <a:ahLst/>
            <a:cxnLst/>
            <a:rect r="r" b="b" t="t" l="l"/>
            <a:pathLst>
              <a:path h="1290850" w="1290850">
                <a:moveTo>
                  <a:pt x="0" y="0"/>
                </a:moveTo>
                <a:lnTo>
                  <a:pt x="1290850" y="0"/>
                </a:lnTo>
                <a:lnTo>
                  <a:pt x="1290850" y="1290850"/>
                </a:lnTo>
                <a:lnTo>
                  <a:pt x="0" y="12908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144000" y="3290518"/>
            <a:ext cx="8115300" cy="6387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49"/>
              </a:lnSpc>
            </a:pPr>
            <a:r>
              <a:rPr lang="en-US" sz="3079">
                <a:solidFill>
                  <a:srgbClr val="FFFFFF"/>
                </a:solidFill>
                <a:latin typeface="DM Sans"/>
              </a:rPr>
              <a:t>1. </a:t>
            </a:r>
            <a:r>
              <a:rPr lang="en-US" sz="3079">
                <a:solidFill>
                  <a:srgbClr val="FFFFFF"/>
                </a:solidFill>
                <a:latin typeface="DM Sans"/>
              </a:rPr>
              <a:t>T</a:t>
            </a:r>
            <a:r>
              <a:rPr lang="en-US" sz="3079">
                <a:solidFill>
                  <a:srgbClr val="FFFFFF"/>
                </a:solidFill>
                <a:latin typeface="DM Sans Bold"/>
              </a:rPr>
              <a:t>B20152021_fktpnonkapitasi.dta</a:t>
            </a:r>
          </a:p>
          <a:p>
            <a:pPr>
              <a:lnSpc>
                <a:spcPts val="4249"/>
              </a:lnSpc>
            </a:pPr>
            <a:r>
              <a:rPr lang="en-US" sz="3079">
                <a:solidFill>
                  <a:srgbClr val="FFFFFF"/>
                </a:solidFill>
                <a:latin typeface="DM Sans"/>
              </a:rPr>
              <a:t>Atribut : 21, </a:t>
            </a:r>
            <a:r>
              <a:rPr lang="en-US" sz="3079">
                <a:solidFill>
                  <a:srgbClr val="FFFFFF"/>
                </a:solidFill>
                <a:latin typeface="DM Sans"/>
              </a:rPr>
              <a:t>Baris : 5, </a:t>
            </a:r>
            <a:r>
              <a:rPr lang="en-US" sz="3079">
                <a:solidFill>
                  <a:srgbClr val="FFFFFF"/>
                </a:solidFill>
                <a:latin typeface="DM Sans"/>
              </a:rPr>
              <a:t>Kolom : 21</a:t>
            </a:r>
          </a:p>
          <a:p>
            <a:pPr>
              <a:lnSpc>
                <a:spcPts val="4249"/>
              </a:lnSpc>
            </a:pPr>
          </a:p>
          <a:p>
            <a:pPr>
              <a:lnSpc>
                <a:spcPts val="4249"/>
              </a:lnSpc>
            </a:pPr>
            <a:r>
              <a:rPr lang="en-US" sz="3079">
                <a:solidFill>
                  <a:srgbClr val="FFFFFF"/>
                </a:solidFill>
                <a:latin typeface="DM Sans"/>
              </a:rPr>
              <a:t>2. </a:t>
            </a:r>
            <a:r>
              <a:rPr lang="en-US" sz="3079">
                <a:solidFill>
                  <a:srgbClr val="FFFFFF"/>
                </a:solidFill>
                <a:latin typeface="DM Sans Bold"/>
              </a:rPr>
              <a:t>TB2019_kepesertaan.dta</a:t>
            </a:r>
          </a:p>
          <a:p>
            <a:pPr>
              <a:lnSpc>
                <a:spcPts val="4249"/>
              </a:lnSpc>
            </a:pPr>
            <a:r>
              <a:rPr lang="en-US" sz="3079">
                <a:solidFill>
                  <a:srgbClr val="FFFFFF"/>
                </a:solidFill>
                <a:latin typeface="DM Sans"/>
              </a:rPr>
              <a:t>Atribut : 18, Baris : 94.966, Kolom : 18</a:t>
            </a:r>
          </a:p>
          <a:p>
            <a:pPr>
              <a:lnSpc>
                <a:spcPts val="4249"/>
              </a:lnSpc>
            </a:pPr>
          </a:p>
          <a:p>
            <a:pPr>
              <a:lnSpc>
                <a:spcPts val="4249"/>
              </a:lnSpc>
            </a:pPr>
            <a:r>
              <a:rPr lang="en-US" sz="3079">
                <a:solidFill>
                  <a:srgbClr val="FFFFFF"/>
                </a:solidFill>
                <a:latin typeface="DM Sans"/>
              </a:rPr>
              <a:t>3. </a:t>
            </a:r>
            <a:r>
              <a:rPr lang="en-US" sz="3079">
                <a:solidFill>
                  <a:srgbClr val="FFFFFF"/>
                </a:solidFill>
                <a:latin typeface="DM Sans Bold"/>
              </a:rPr>
              <a:t>TB2020_kepesertaan.dta </a:t>
            </a:r>
          </a:p>
          <a:p>
            <a:pPr>
              <a:lnSpc>
                <a:spcPts val="4249"/>
              </a:lnSpc>
            </a:pPr>
            <a:r>
              <a:rPr lang="en-US" sz="3079">
                <a:solidFill>
                  <a:srgbClr val="FFFFFF"/>
                </a:solidFill>
                <a:latin typeface="DM Sans"/>
              </a:rPr>
              <a:t>Atribut : 18, Baris : 94.966, Kolom : 18</a:t>
            </a:r>
          </a:p>
          <a:p>
            <a:pPr>
              <a:lnSpc>
                <a:spcPts val="4249"/>
              </a:lnSpc>
            </a:pPr>
          </a:p>
          <a:p>
            <a:pPr>
              <a:lnSpc>
                <a:spcPts val="4249"/>
              </a:lnSpc>
            </a:pPr>
            <a:r>
              <a:rPr lang="en-US" sz="3079">
                <a:solidFill>
                  <a:srgbClr val="FFFFFF"/>
                </a:solidFill>
                <a:latin typeface="DM Sans"/>
              </a:rPr>
              <a:t>4. </a:t>
            </a:r>
            <a:r>
              <a:rPr lang="en-US" sz="3079">
                <a:solidFill>
                  <a:srgbClr val="FFFFFF"/>
                </a:solidFill>
                <a:latin typeface="DM Sans Bold"/>
              </a:rPr>
              <a:t>TB2021_kepesertaan.dta</a:t>
            </a:r>
          </a:p>
          <a:p>
            <a:pPr>
              <a:lnSpc>
                <a:spcPts val="4249"/>
              </a:lnSpc>
            </a:pPr>
            <a:r>
              <a:rPr lang="en-US" sz="3079">
                <a:solidFill>
                  <a:srgbClr val="FFFFFF"/>
                </a:solidFill>
                <a:latin typeface="DM Sans"/>
              </a:rPr>
              <a:t>Atribut : 18, Baris : 94.966, Kolom : 18</a:t>
            </a:r>
          </a:p>
          <a:p>
            <a:pPr marL="0" indent="0" lvl="0">
              <a:lnSpc>
                <a:spcPts val="424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010547" y="1028700"/>
            <a:ext cx="10978292" cy="1230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FFFFFF"/>
                </a:solidFill>
                <a:latin typeface="Now Bold"/>
              </a:rPr>
              <a:t>Data Understanding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0127" y="6542093"/>
            <a:ext cx="5713383" cy="530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338"/>
              </a:lnSpc>
              <a:spcBef>
                <a:spcPct val="0"/>
              </a:spcBef>
            </a:pPr>
            <a:r>
              <a:rPr lang="en-US" sz="3143">
                <a:solidFill>
                  <a:srgbClr val="FFFFFF"/>
                </a:solidFill>
                <a:latin typeface="DM Sans Bold"/>
              </a:rPr>
              <a:t>MENELAAH DATA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6073510" y="5451405"/>
            <a:ext cx="2149003" cy="1097945"/>
          </a:xfrm>
          <a:custGeom>
            <a:avLst/>
            <a:gdLst/>
            <a:ahLst/>
            <a:cxnLst/>
            <a:rect r="r" b="b" t="t" l="l"/>
            <a:pathLst>
              <a:path h="1097945" w="2149003">
                <a:moveTo>
                  <a:pt x="0" y="0"/>
                </a:moveTo>
                <a:lnTo>
                  <a:pt x="2149003" y="0"/>
                </a:lnTo>
                <a:lnTo>
                  <a:pt x="2149003" y="1097945"/>
                </a:lnTo>
                <a:lnTo>
                  <a:pt x="0" y="10979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150721">
            <a:off x="-6412274" y="4647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7172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615544">
            <a:off x="11727255" y="616046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7172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47750" y="4978043"/>
            <a:ext cx="1290850" cy="1290850"/>
          </a:xfrm>
          <a:custGeom>
            <a:avLst/>
            <a:gdLst/>
            <a:ahLst/>
            <a:cxnLst/>
            <a:rect r="r" b="b" t="t" l="l"/>
            <a:pathLst>
              <a:path h="1290850" w="1290850">
                <a:moveTo>
                  <a:pt x="0" y="0"/>
                </a:moveTo>
                <a:lnTo>
                  <a:pt x="1290850" y="0"/>
                </a:lnTo>
                <a:lnTo>
                  <a:pt x="1290850" y="1290849"/>
                </a:lnTo>
                <a:lnTo>
                  <a:pt x="0" y="12908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034280" y="3079525"/>
            <a:ext cx="6860156" cy="5884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63"/>
              </a:lnSpc>
            </a:pPr>
            <a:r>
              <a:rPr lang="en-US" sz="3379">
                <a:solidFill>
                  <a:srgbClr val="FFFFFF"/>
                </a:solidFill>
                <a:latin typeface="DM Sans"/>
              </a:rPr>
              <a:t>Rangkuman Data Understanding :</a:t>
            </a:r>
          </a:p>
          <a:p>
            <a:pPr>
              <a:lnSpc>
                <a:spcPts val="4663"/>
              </a:lnSpc>
            </a:pPr>
            <a:r>
              <a:rPr lang="en-US" sz="3379">
                <a:solidFill>
                  <a:srgbClr val="FFFFFF"/>
                </a:solidFill>
                <a:latin typeface="DM Sans"/>
              </a:rPr>
              <a:t>• Memeriksa 5 data pertama</a:t>
            </a:r>
          </a:p>
          <a:p>
            <a:pPr>
              <a:lnSpc>
                <a:spcPts val="4663"/>
              </a:lnSpc>
            </a:pPr>
            <a:r>
              <a:rPr lang="en-US" sz="3379">
                <a:solidFill>
                  <a:srgbClr val="FFFFFF"/>
                </a:solidFill>
                <a:latin typeface="DM Sans"/>
              </a:rPr>
              <a:t>• Memeriksa Shape Data</a:t>
            </a:r>
          </a:p>
          <a:p>
            <a:pPr>
              <a:lnSpc>
                <a:spcPts val="4663"/>
              </a:lnSpc>
            </a:pPr>
            <a:r>
              <a:rPr lang="en-US" sz="3379">
                <a:solidFill>
                  <a:srgbClr val="FFFFFF"/>
                </a:solidFill>
                <a:latin typeface="DM Sans"/>
              </a:rPr>
              <a:t>• Memeriksa Columns Data</a:t>
            </a:r>
          </a:p>
          <a:p>
            <a:pPr>
              <a:lnSpc>
                <a:spcPts val="4663"/>
              </a:lnSpc>
            </a:pPr>
            <a:r>
              <a:rPr lang="en-US" sz="3379">
                <a:solidFill>
                  <a:srgbClr val="FFFFFF"/>
                </a:solidFill>
                <a:latin typeface="DM Sans"/>
              </a:rPr>
              <a:t>• Memeriksa Data Info</a:t>
            </a:r>
          </a:p>
          <a:p>
            <a:pPr>
              <a:lnSpc>
                <a:spcPts val="4663"/>
              </a:lnSpc>
            </a:pPr>
            <a:r>
              <a:rPr lang="en-US" sz="3379">
                <a:solidFill>
                  <a:srgbClr val="FFFFFF"/>
                </a:solidFill>
                <a:latin typeface="DM Sans"/>
              </a:rPr>
              <a:t>• Memeriksa Data Atribut Types</a:t>
            </a:r>
          </a:p>
          <a:p>
            <a:pPr>
              <a:lnSpc>
                <a:spcPts val="4663"/>
              </a:lnSpc>
            </a:pPr>
            <a:r>
              <a:rPr lang="en-US" sz="3379">
                <a:solidFill>
                  <a:srgbClr val="FFFFFF"/>
                </a:solidFill>
                <a:latin typeface="DM Sans"/>
              </a:rPr>
              <a:t>• Memeriksa Deskripsi Data</a:t>
            </a:r>
          </a:p>
          <a:p>
            <a:pPr>
              <a:lnSpc>
                <a:spcPts val="4663"/>
              </a:lnSpc>
            </a:pPr>
            <a:r>
              <a:rPr lang="en-US" sz="3379">
                <a:solidFill>
                  <a:srgbClr val="FFFFFF"/>
                </a:solidFill>
                <a:latin typeface="DM Sans"/>
              </a:rPr>
              <a:t>• Memeriksa Missing Values</a:t>
            </a:r>
          </a:p>
          <a:p>
            <a:pPr>
              <a:lnSpc>
                <a:spcPts val="4663"/>
              </a:lnSpc>
            </a:pPr>
            <a:r>
              <a:rPr lang="en-US" sz="3379">
                <a:solidFill>
                  <a:srgbClr val="FFFFFF"/>
                </a:solidFill>
                <a:latin typeface="DM Sans"/>
              </a:rPr>
              <a:t>• Memeriksa Data Unique</a:t>
            </a:r>
          </a:p>
          <a:p>
            <a:pPr marL="0" indent="0" lvl="0">
              <a:lnSpc>
                <a:spcPts val="4663"/>
              </a:lnSpc>
              <a:spcBef>
                <a:spcPct val="0"/>
              </a:spcBef>
            </a:pPr>
            <a:r>
              <a:rPr lang="en-US" sz="3379">
                <a:solidFill>
                  <a:srgbClr val="FFFFFF"/>
                </a:solidFill>
                <a:latin typeface="DM Sans"/>
              </a:rPr>
              <a:t>• Memeriksa Correlation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10547" y="1028700"/>
            <a:ext cx="10978292" cy="1230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FFFFFF"/>
                </a:solidFill>
                <a:latin typeface="Now Bold"/>
              </a:rPr>
              <a:t>Data Understanding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0127" y="6592139"/>
            <a:ext cx="5713383" cy="530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338"/>
              </a:lnSpc>
              <a:spcBef>
                <a:spcPct val="0"/>
              </a:spcBef>
            </a:pPr>
            <a:r>
              <a:rPr lang="en-US" sz="3143">
                <a:solidFill>
                  <a:srgbClr val="FFFFFF"/>
                </a:solidFill>
                <a:latin typeface="DM Sans Bold"/>
              </a:rPr>
              <a:t>MENELAAH DATA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5733477" y="5361969"/>
            <a:ext cx="2149003" cy="1097945"/>
          </a:xfrm>
          <a:custGeom>
            <a:avLst/>
            <a:gdLst/>
            <a:ahLst/>
            <a:cxnLst/>
            <a:rect r="r" b="b" t="t" l="l"/>
            <a:pathLst>
              <a:path h="1097945" w="2149003">
                <a:moveTo>
                  <a:pt x="0" y="0"/>
                </a:moveTo>
                <a:lnTo>
                  <a:pt x="2149003" y="0"/>
                </a:lnTo>
                <a:lnTo>
                  <a:pt x="2149003" y="1097945"/>
                </a:lnTo>
                <a:lnTo>
                  <a:pt x="0" y="10979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150721">
            <a:off x="-6412274" y="4647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7172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615544">
            <a:off x="11727255" y="616046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7172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010547" y="1028700"/>
            <a:ext cx="10978292" cy="1230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FFFFFF"/>
                </a:solidFill>
                <a:latin typeface="Now Bold"/>
              </a:rPr>
              <a:t>Data Correlation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5158173" y="2595443"/>
            <a:ext cx="8479856" cy="6327109"/>
          </a:xfrm>
          <a:custGeom>
            <a:avLst/>
            <a:gdLst/>
            <a:ahLst/>
            <a:cxnLst/>
            <a:rect r="r" b="b" t="t" l="l"/>
            <a:pathLst>
              <a:path h="6327109" w="8479856">
                <a:moveTo>
                  <a:pt x="0" y="0"/>
                </a:moveTo>
                <a:lnTo>
                  <a:pt x="8479857" y="0"/>
                </a:lnTo>
                <a:lnTo>
                  <a:pt x="8479857" y="6327109"/>
                </a:lnTo>
                <a:lnTo>
                  <a:pt x="0" y="6327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62891" y="9210675"/>
            <a:ext cx="15894663" cy="46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64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DM Sans"/>
              </a:rPr>
              <a:t>Setelah melakukan korelasi pada keempat data yang digunakan, maka data akan di merge.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150721">
            <a:off x="-6412274" y="4647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7172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615544">
            <a:off x="11727255" y="616046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2" y="0"/>
                </a:lnTo>
                <a:lnTo>
                  <a:pt x="13544802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7172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30296" y="4620185"/>
            <a:ext cx="819387" cy="1185955"/>
          </a:xfrm>
          <a:custGeom>
            <a:avLst/>
            <a:gdLst/>
            <a:ahLst/>
            <a:cxnLst/>
            <a:rect r="r" b="b" t="t" l="l"/>
            <a:pathLst>
              <a:path h="1185955" w="819387">
                <a:moveTo>
                  <a:pt x="0" y="0"/>
                </a:moveTo>
                <a:lnTo>
                  <a:pt x="819387" y="0"/>
                </a:lnTo>
                <a:lnTo>
                  <a:pt x="819387" y="1185956"/>
                </a:lnTo>
                <a:lnTo>
                  <a:pt x="0" y="11859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10547" y="1028700"/>
            <a:ext cx="10978292" cy="1230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FFFFFF"/>
                </a:solidFill>
                <a:latin typeface="Now Bold"/>
              </a:rPr>
              <a:t>Data Understanding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71809" y="4374863"/>
            <a:ext cx="6644984" cy="2587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55252" indent="-327626" lvl="1">
              <a:lnSpc>
                <a:spcPts val="4188"/>
              </a:lnSpc>
              <a:buFont typeface="Arial"/>
              <a:buChar char="•"/>
            </a:pPr>
            <a:r>
              <a:rPr lang="en-US" sz="3034">
                <a:solidFill>
                  <a:srgbClr val="FFFFFF"/>
                </a:solidFill>
                <a:latin typeface="DM Sans"/>
              </a:rPr>
              <a:t>Missing Value</a:t>
            </a:r>
          </a:p>
          <a:p>
            <a:pPr>
              <a:lnSpc>
                <a:spcPts val="4188"/>
              </a:lnSpc>
            </a:pPr>
            <a:r>
              <a:rPr lang="en-US" sz="3034">
                <a:solidFill>
                  <a:srgbClr val="FFFFFF"/>
                </a:solidFill>
                <a:latin typeface="DM Sans"/>
              </a:rPr>
              <a:t>Jumlah : 102036 pada atribut PSTV18</a:t>
            </a:r>
          </a:p>
          <a:p>
            <a:pPr>
              <a:lnSpc>
                <a:spcPts val="4188"/>
              </a:lnSpc>
            </a:pPr>
          </a:p>
          <a:p>
            <a:pPr marL="655252" indent="-327626" lvl="1">
              <a:lnSpc>
                <a:spcPts val="4188"/>
              </a:lnSpc>
              <a:buFont typeface="Arial"/>
              <a:buChar char="•"/>
            </a:pPr>
            <a:r>
              <a:rPr lang="en-US" sz="3034">
                <a:solidFill>
                  <a:srgbClr val="FFFFFF"/>
                </a:solidFill>
                <a:latin typeface="DM Sans"/>
              </a:rPr>
              <a:t>Duplicated</a:t>
            </a:r>
          </a:p>
          <a:p>
            <a:pPr>
              <a:lnSpc>
                <a:spcPts val="4188"/>
              </a:lnSpc>
              <a:spcBef>
                <a:spcPct val="0"/>
              </a:spcBef>
            </a:pPr>
            <a:r>
              <a:rPr lang="en-US" sz="3034">
                <a:solidFill>
                  <a:srgbClr val="FFFFFF"/>
                </a:solidFill>
                <a:latin typeface="DM Sans"/>
              </a:rPr>
              <a:t>Jumlah : 1461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6230136"/>
            <a:ext cx="5389319" cy="494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92"/>
              </a:lnSpc>
              <a:spcBef>
                <a:spcPct val="0"/>
              </a:spcBef>
            </a:pPr>
            <a:r>
              <a:rPr lang="en-US" sz="2965">
                <a:solidFill>
                  <a:srgbClr val="FFFFFF"/>
                </a:solidFill>
                <a:latin typeface="DM Sans Bold"/>
              </a:rPr>
              <a:t>MEMVALIDASI DATA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6418019" y="5143500"/>
            <a:ext cx="2149003" cy="1097945"/>
          </a:xfrm>
          <a:custGeom>
            <a:avLst/>
            <a:gdLst/>
            <a:ahLst/>
            <a:cxnLst/>
            <a:rect r="r" b="b" t="t" l="l"/>
            <a:pathLst>
              <a:path h="1097945" w="2149003">
                <a:moveTo>
                  <a:pt x="0" y="0"/>
                </a:moveTo>
                <a:lnTo>
                  <a:pt x="2149004" y="0"/>
                </a:lnTo>
                <a:lnTo>
                  <a:pt x="2149004" y="1097945"/>
                </a:lnTo>
                <a:lnTo>
                  <a:pt x="0" y="10979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DAF5AdEbNfw</dc:identifier>
  <dcterms:modified xsi:type="dcterms:W3CDTF">2011-08-01T06:04:30Z</dcterms:modified>
  <cp:revision>1</cp:revision>
  <dc:title>Blue Dark Professional Geometric Business Project Presentation </dc:title>
</cp:coreProperties>
</file>

<file path=docProps/thumbnail.jpeg>
</file>